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9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2014-11-20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2014-11-20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2014-11-20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2014-11-20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2014-11-20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2014-11-20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2014-11-20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2014-11-20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2014-11-20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2014-11-20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2014-11-20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2014-11-20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2014-11-20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2014-11-20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2014-11-20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2014-11-20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gif"/><Relationship Id="rId3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Relationship Id="rId3" Type="http://schemas.openxmlformats.org/officeDocument/2006/relationships/image" Target="file://localhost/Users/jodymichaelrobinson/Desktop/politician.jp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file://localhost/Users/jodymichaelrobinson/Desktop/World%20Map.jp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Geopolitics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5: Conflict &amp; Cooperation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839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Border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5000"/>
              </a:lnSpc>
              <a:buFontTx/>
              <a:buChar char="•"/>
            </a:pPr>
            <a:r>
              <a:rPr lang="en-US" dirty="0"/>
              <a:t>Despite this rise of nationalism, the world has lots of examples of multinational and </a:t>
            </a:r>
            <a:r>
              <a:rPr lang="en-US" dirty="0" err="1"/>
              <a:t>binational</a:t>
            </a:r>
            <a:r>
              <a:rPr lang="en-US" dirty="0"/>
              <a:t> </a:t>
            </a:r>
            <a:r>
              <a:rPr lang="en-US" dirty="0" smtClean="0"/>
              <a:t>states.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US" dirty="0" smtClean="0"/>
              <a:t>For </a:t>
            </a:r>
            <a:r>
              <a:rPr lang="en-US" dirty="0"/>
              <a:t>example: African countries whose boundaries were drawn by Europeans without considering African national cultural groups. Many multinational states are unstable, especially in Africa, but not all, e.g., the US, </a:t>
            </a:r>
            <a:r>
              <a:rPr lang="en-US" dirty="0" smtClean="0"/>
              <a:t>Switzerland.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US" dirty="0" err="1" smtClean="0"/>
              <a:t>Binational</a:t>
            </a:r>
            <a:r>
              <a:rPr lang="en-US" dirty="0" smtClean="0"/>
              <a:t> </a:t>
            </a:r>
            <a:r>
              <a:rPr lang="en-US" dirty="0"/>
              <a:t>states include Canada and Belgium, both of which suffer internal stresses due to differing political desires of dominant cultural groups.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100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Border Issues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Pre-colonial African Tribal Areas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Africa 2014 (mostly colonial borders)</a:t>
            </a:r>
            <a:endParaRPr lang="en-US" dirty="0"/>
          </a:p>
        </p:txBody>
      </p:sp>
      <p:pic>
        <p:nvPicPr>
          <p:cNvPr id="9" name="Content Placeholder 8" descr="Map of Africa.gif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" r="-167"/>
          <a:stretch>
            <a:fillRect/>
          </a:stretch>
        </p:blipFill>
        <p:spPr/>
      </p:pic>
      <p:pic>
        <p:nvPicPr>
          <p:cNvPr id="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04" r="-7404"/>
          <a:stretch>
            <a:fillRect/>
          </a:stretch>
        </p:blipFill>
        <p:spPr bwMode="auto">
          <a:xfrm>
            <a:off x="1120588" y="3065928"/>
            <a:ext cx="3566160" cy="3344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36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Politics: </a:t>
            </a:r>
            <a:r>
              <a:rPr lang="en-US" dirty="0" smtClean="0"/>
              <a:t>The practice of decision-making by society as a whole, usually formalized at the government level.</a:t>
            </a:r>
          </a:p>
          <a:p>
            <a:r>
              <a:rPr lang="en-US" b="1" dirty="0" smtClean="0"/>
              <a:t>Geopolitics: </a:t>
            </a:r>
            <a:r>
              <a:rPr lang="en-US" dirty="0" smtClean="0"/>
              <a:t>The interplay of geography and politics on national or international levels.</a:t>
            </a:r>
          </a:p>
          <a:p>
            <a:r>
              <a:rPr lang="en-CA" dirty="0" smtClean="0"/>
              <a:t>May deal with: determining </a:t>
            </a:r>
            <a:r>
              <a:rPr lang="en-CA" dirty="0"/>
              <a:t>borders, resolving international conflicts, forming military alliances, striking trade agreements, developing and protecting natural resources, controlling access to sea and air </a:t>
            </a:r>
            <a:r>
              <a:rPr lang="en-CA" dirty="0" smtClean="0"/>
              <a:t>routes, etc.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380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b="1" dirty="0">
                <a:ea typeface="ＭＳ Ｐゴシック" charset="0"/>
                <a:cs typeface="ＭＳ Ｐゴシック" charset="0"/>
              </a:rPr>
              <a:t>Geographical </a:t>
            </a:r>
            <a:r>
              <a:rPr lang="en-GB" b="1" dirty="0" smtClean="0">
                <a:ea typeface="ＭＳ Ｐゴシック" charset="0"/>
                <a:cs typeface="ＭＳ Ｐゴシック" charset="0"/>
              </a:rPr>
              <a:t>Factors </a:t>
            </a:r>
            <a:r>
              <a:rPr lang="en-GB" b="1" dirty="0">
                <a:ea typeface="ＭＳ Ｐゴシック" charset="0"/>
                <a:cs typeface="ＭＳ Ｐゴシック" charset="0"/>
              </a:rPr>
              <a:t>can cause </a:t>
            </a:r>
            <a:r>
              <a:rPr lang="en-GB" b="1" dirty="0" smtClean="0">
                <a:ea typeface="ＭＳ Ｐゴシック" charset="0"/>
                <a:cs typeface="ＭＳ Ｐゴシック" charset="0"/>
              </a:rPr>
              <a:t>Political Changes </a:t>
            </a:r>
            <a:r>
              <a:rPr lang="en-GB" dirty="0">
                <a:ea typeface="ＭＳ Ｐゴシック" charset="0"/>
                <a:cs typeface="ＭＳ Ｐゴシック" charset="0"/>
              </a:rPr>
              <a:t>(e.g. When Switzerland restricts immigration because </a:t>
            </a:r>
            <a:r>
              <a:rPr lang="en-GB" dirty="0" smtClean="0">
                <a:ea typeface="ＭＳ Ｐゴシック" charset="0"/>
                <a:cs typeface="ＭＳ Ｐゴシック" charset="0"/>
              </a:rPr>
              <a:t>it</a:t>
            </a:r>
            <a:r>
              <a:rPr lang="en-GB" dirty="0">
                <a:ea typeface="ＭＳ Ｐゴシック" charset="0"/>
                <a:cs typeface="ＭＳ Ｐゴシック" charset="0"/>
              </a:rPr>
              <a:t> </a:t>
            </a:r>
            <a:r>
              <a:rPr lang="en-GB" dirty="0" smtClean="0">
                <a:ea typeface="ＭＳ Ｐゴシック" charset="0"/>
                <a:cs typeface="ＭＳ Ｐゴシック" charset="0"/>
              </a:rPr>
              <a:t>already </a:t>
            </a:r>
            <a:r>
              <a:rPr lang="en-GB" dirty="0">
                <a:ea typeface="ＭＳ Ｐゴシック" charset="0"/>
                <a:cs typeface="ＭＳ Ｐゴシック" charset="0"/>
              </a:rPr>
              <a:t>has a high enough population)</a:t>
            </a:r>
          </a:p>
          <a:p>
            <a:pPr>
              <a:lnSpc>
                <a:spcPct val="80000"/>
              </a:lnSpc>
            </a:pPr>
            <a:r>
              <a:rPr lang="en-GB" b="1" dirty="0">
                <a:ea typeface="ＭＳ Ｐゴシック" charset="0"/>
                <a:cs typeface="ＭＳ Ｐゴシック" charset="0"/>
              </a:rPr>
              <a:t>Political </a:t>
            </a:r>
            <a:r>
              <a:rPr lang="en-GB" b="1" dirty="0" smtClean="0">
                <a:ea typeface="ＭＳ Ｐゴシック" charset="0"/>
                <a:cs typeface="ＭＳ Ｐゴシック" charset="0"/>
              </a:rPr>
              <a:t>Factors </a:t>
            </a:r>
            <a:r>
              <a:rPr lang="en-GB" b="1" dirty="0">
                <a:ea typeface="ＭＳ Ｐゴシック" charset="0"/>
                <a:cs typeface="ＭＳ Ｐゴシック" charset="0"/>
              </a:rPr>
              <a:t>can cause Geographical </a:t>
            </a:r>
            <a:r>
              <a:rPr lang="en-GB" b="1" dirty="0" smtClean="0">
                <a:ea typeface="ＭＳ Ｐゴシック" charset="0"/>
                <a:cs typeface="ＭＳ Ｐゴシック" charset="0"/>
              </a:rPr>
              <a:t>Changes </a:t>
            </a:r>
            <a:r>
              <a:rPr lang="en-GB" dirty="0">
                <a:ea typeface="ＭＳ Ｐゴシック" charset="0"/>
                <a:cs typeface="ＭＳ Ｐゴシック" charset="0"/>
              </a:rPr>
              <a:t>(e.g. An increase in oil prices has led to an expanded search for oil in the Arctic and North sea, thus causing Geographical changes) </a:t>
            </a:r>
            <a:endParaRPr lang="en-US" dirty="0">
              <a:ea typeface="ＭＳ Ｐゴシック" charset="0"/>
              <a:cs typeface="ＭＳ Ｐゴシック" charset="0"/>
            </a:endParaRPr>
          </a:p>
          <a:p>
            <a:endParaRPr lang="en-US" dirty="0"/>
          </a:p>
        </p:txBody>
      </p:sp>
      <p:pic>
        <p:nvPicPr>
          <p:cNvPr id="5" name="Content Placeholder 4" descr="geopolitics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424" b="-274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03852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1063972"/>
          </a:xfrm>
        </p:spPr>
        <p:txBody>
          <a:bodyPr>
            <a:noAutofit/>
          </a:bodyPr>
          <a:lstStyle/>
          <a:p>
            <a:pPr algn="ctr"/>
            <a:r>
              <a:rPr lang="en-GB" sz="3200" dirty="0">
                <a:ea typeface="ＭＳ Ｐゴシック" charset="0"/>
                <a:cs typeface="ＭＳ Ｐゴシック" charset="0"/>
              </a:rPr>
              <a:t>Political </a:t>
            </a:r>
            <a:r>
              <a:rPr lang="en-GB" sz="3200" dirty="0" smtClean="0">
                <a:ea typeface="ＭＳ Ｐゴシック" charset="0"/>
                <a:cs typeface="ＭＳ Ｐゴシック" charset="0"/>
              </a:rPr>
              <a:t>Topics Concerned With Geography</a:t>
            </a:r>
            <a:endParaRPr lang="en-US" sz="3200" dirty="0"/>
          </a:p>
        </p:txBody>
      </p:sp>
      <p:pic>
        <p:nvPicPr>
          <p:cNvPr id="5" name="politician.jpg" descr="/Users/jodymichaelrobinson/Desktop/politician.jpg"/>
          <p:cNvPicPr>
            <a:picLocks noGrp="1" noChangeAspect="1"/>
          </p:cNvPicPr>
          <p:nvPr>
            <p:ph sz="half"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04" r="-2504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dirty="0" smtClean="0">
                <a:ea typeface="ＭＳ Ｐゴシック" charset="0"/>
                <a:cs typeface="ＭＳ Ｐゴシック" charset="0"/>
              </a:rPr>
              <a:t>Trade</a:t>
            </a:r>
            <a:endParaRPr lang="en-GB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GB" dirty="0" smtClean="0">
                <a:ea typeface="ＭＳ Ｐゴシック" charset="0"/>
                <a:cs typeface="ＭＳ Ｐゴシック" charset="0"/>
              </a:rPr>
              <a:t>Military Alliances</a:t>
            </a:r>
            <a:endParaRPr lang="en-GB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GB" dirty="0" smtClean="0">
                <a:ea typeface="ＭＳ Ｐゴシック" charset="0"/>
                <a:cs typeface="ＭＳ Ｐゴシック" charset="0"/>
              </a:rPr>
              <a:t>Foreign Aid</a:t>
            </a:r>
            <a:endParaRPr lang="en-GB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GB" dirty="0" smtClean="0">
                <a:ea typeface="ＭＳ Ｐゴシック" charset="0"/>
                <a:cs typeface="ＭＳ Ｐゴシック" charset="0"/>
              </a:rPr>
              <a:t>Immigration </a:t>
            </a:r>
            <a:r>
              <a:rPr lang="en-GB" dirty="0">
                <a:ea typeface="ＭＳ Ｐゴシック" charset="0"/>
                <a:cs typeface="ＭＳ Ｐゴシック" charset="0"/>
              </a:rPr>
              <a:t>/ </a:t>
            </a:r>
            <a:r>
              <a:rPr lang="en-GB" dirty="0" smtClean="0">
                <a:ea typeface="ＭＳ Ｐゴシック" charset="0"/>
                <a:cs typeface="ＭＳ Ｐゴシック" charset="0"/>
              </a:rPr>
              <a:t>Emigration</a:t>
            </a:r>
            <a:endParaRPr lang="en-GB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GB" dirty="0" smtClean="0">
                <a:ea typeface="ＭＳ Ｐゴシック" charset="0"/>
                <a:cs typeface="ＭＳ Ｐゴシック" charset="0"/>
              </a:rPr>
              <a:t>Territorial Control</a:t>
            </a:r>
            <a:endParaRPr lang="en-GB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GB" dirty="0" smtClean="0">
                <a:ea typeface="ＭＳ Ｐゴシック" charset="0"/>
                <a:cs typeface="ＭＳ Ｐゴシック" charset="0"/>
              </a:rPr>
              <a:t>Economic Systems</a:t>
            </a:r>
            <a:endParaRPr lang="en-GB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GB" dirty="0" smtClean="0">
                <a:ea typeface="ＭＳ Ｐゴシック" charset="0"/>
                <a:cs typeface="ＭＳ Ｐゴシック" charset="0"/>
              </a:rPr>
              <a:t>Areas </a:t>
            </a:r>
            <a:r>
              <a:rPr lang="en-GB" dirty="0">
                <a:ea typeface="ＭＳ Ｐゴシック" charset="0"/>
                <a:cs typeface="ＭＳ Ｐゴシック" charset="0"/>
              </a:rPr>
              <a:t>of land suitable to support society and distribution of wealth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823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609600" indent="-609600"/>
            <a:r>
              <a:rPr lang="en-US" sz="1900" dirty="0"/>
              <a:t>H</a:t>
            </a:r>
            <a:r>
              <a:rPr lang="en-US" sz="1900" dirty="0" smtClean="0"/>
              <a:t>ave </a:t>
            </a:r>
            <a:r>
              <a:rPr lang="en-US" sz="1900" dirty="0"/>
              <a:t>recognized boundaries (borders)</a:t>
            </a:r>
          </a:p>
          <a:p>
            <a:pPr marL="609600" indent="-609600"/>
            <a:r>
              <a:rPr lang="en-US" sz="1900" dirty="0" smtClean="0"/>
              <a:t>Are </a:t>
            </a:r>
            <a:r>
              <a:rPr lang="en-US" sz="1900" dirty="0"/>
              <a:t>recognized as such by other states</a:t>
            </a:r>
          </a:p>
          <a:p>
            <a:pPr marL="609600" indent="-609600"/>
            <a:r>
              <a:rPr lang="en-US" sz="1900" dirty="0" smtClean="0"/>
              <a:t>Are </a:t>
            </a:r>
            <a:r>
              <a:rPr lang="en-US" sz="1900" dirty="0"/>
              <a:t>governed by a recognizable body with rules for the administration of the state.</a:t>
            </a:r>
          </a:p>
          <a:p>
            <a:pPr marL="609600" indent="-609600"/>
            <a:r>
              <a:rPr lang="en-US" sz="1900" dirty="0"/>
              <a:t>Individuals are therefore tied to a state and subject to its rules.</a:t>
            </a:r>
          </a:p>
          <a:p>
            <a:endParaRPr lang="en-US" dirty="0"/>
          </a:p>
        </p:txBody>
      </p:sp>
      <p:pic>
        <p:nvPicPr>
          <p:cNvPr id="3" name="World Map.jpg" descr="/Users/jodymichaelrobinson/Desktop/World Map.jpg"/>
          <p:cNvPicPr>
            <a:picLocks noGrp="1" noChangeAspect="1"/>
          </p:cNvPicPr>
          <p:nvPr>
            <p:ph sz="half" idx="2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269" b="-482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85694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 smtClean="0"/>
              <a:t>Is </a:t>
            </a:r>
            <a:r>
              <a:rPr lang="en-US" sz="2000" dirty="0"/>
              <a:t>a cultural group which is based on variables such as language, religion, ethnicity. </a:t>
            </a:r>
            <a:endParaRPr lang="en-US" sz="2000" dirty="0" smtClean="0"/>
          </a:p>
          <a:p>
            <a:r>
              <a:rPr lang="en-US" sz="2000" dirty="0" smtClean="0"/>
              <a:t>These </a:t>
            </a:r>
            <a:r>
              <a:rPr lang="en-US" sz="2000" dirty="0"/>
              <a:t>factors give people a sense of identity and community.</a:t>
            </a:r>
          </a:p>
          <a:p>
            <a:endParaRPr lang="en-US" dirty="0"/>
          </a:p>
        </p:txBody>
      </p:sp>
      <p:pic>
        <p:nvPicPr>
          <p:cNvPr id="7" name="Content Placeholder 6" descr="kurdish-occupancy-map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462" b="-164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85935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Nations vs. States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NATION is different from a </a:t>
            </a:r>
            <a:r>
              <a:rPr lang="en-US" dirty="0" smtClean="0"/>
              <a:t>STATE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/>
              <a:t>a nation is a cultural distinction, while a STATE is a political </a:t>
            </a:r>
            <a:r>
              <a:rPr lang="en-US" dirty="0" smtClean="0"/>
              <a:t>one.</a:t>
            </a:r>
          </a:p>
          <a:p>
            <a:r>
              <a:rPr lang="en-US" dirty="0"/>
              <a:t>Really, you can belong to whatever nation you </a:t>
            </a:r>
            <a:r>
              <a:rPr lang="en-US" dirty="0" smtClean="0"/>
              <a:t>CHOOSE.</a:t>
            </a:r>
          </a:p>
          <a:p>
            <a:r>
              <a:rPr lang="en-US" dirty="0" smtClean="0"/>
              <a:t>The </a:t>
            </a:r>
            <a:r>
              <a:rPr lang="en-US" dirty="0"/>
              <a:t>same thing cannot be said for the idea of a </a:t>
            </a:r>
            <a:r>
              <a:rPr lang="en-US" dirty="0" smtClean="0"/>
              <a:t>state.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054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Nation-State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</a:t>
            </a:r>
            <a:r>
              <a:rPr lang="en-US" dirty="0"/>
              <a:t>a clearly defined cultural group (a nation) occupying a defined territory (a state).</a:t>
            </a:r>
          </a:p>
          <a:p>
            <a:r>
              <a:rPr lang="en-CA" dirty="0"/>
              <a:t>A </a:t>
            </a:r>
            <a:r>
              <a:rPr lang="en-CA" b="1" dirty="0"/>
              <a:t>nation state </a:t>
            </a:r>
            <a:r>
              <a:rPr lang="en-CA" dirty="0"/>
              <a:t>is a sizeable group of people who have adopted a unique common identity as fellow citizens, who live together under one government within a certain geographical area.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512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Nation-States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Nationalism: </a:t>
            </a:r>
            <a:r>
              <a:rPr lang="en-US" dirty="0" smtClean="0"/>
              <a:t>the </a:t>
            </a:r>
            <a:r>
              <a:rPr lang="en-US" dirty="0"/>
              <a:t>belief that the nation and the state should be the same or </a:t>
            </a:r>
            <a:r>
              <a:rPr lang="en-US" dirty="0" smtClean="0"/>
              <a:t>congruent.</a:t>
            </a:r>
          </a:p>
          <a:p>
            <a:r>
              <a:rPr lang="en-US" dirty="0" smtClean="0"/>
              <a:t>Nationalism </a:t>
            </a:r>
            <a:r>
              <a:rPr lang="en-US" dirty="0"/>
              <a:t>to some also means that </a:t>
            </a:r>
            <a:r>
              <a:rPr lang="en-US" dirty="0" smtClean="0"/>
              <a:t>it is </a:t>
            </a:r>
            <a:r>
              <a:rPr lang="en-US" dirty="0"/>
              <a:t>inappropriate for other national groups to live within the borders; therefore, the government must be in the hands of the dominant national group.</a:t>
            </a:r>
          </a:p>
          <a:p>
            <a:endParaRPr lang="en-US" dirty="0"/>
          </a:p>
        </p:txBody>
      </p:sp>
      <p:pic>
        <p:nvPicPr>
          <p:cNvPr id="5" name="Content Placeholder 4" descr="Nation-State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16" b="-16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29803367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238</TotalTime>
  <Words>492</Words>
  <Application>Microsoft Macintosh PowerPoint</Application>
  <PresentationFormat>On-screen Show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Perception</vt:lpstr>
      <vt:lpstr>Geopolitics</vt:lpstr>
      <vt:lpstr>Definitions</vt:lpstr>
      <vt:lpstr>Geopolitics</vt:lpstr>
      <vt:lpstr>Political Topics Concerned With Geography</vt:lpstr>
      <vt:lpstr>States</vt:lpstr>
      <vt:lpstr>Nations</vt:lpstr>
      <vt:lpstr>Nations vs. States</vt:lpstr>
      <vt:lpstr>Nation-State Definitions</vt:lpstr>
      <vt:lpstr>Nation-States</vt:lpstr>
      <vt:lpstr>Border Issues</vt:lpstr>
      <vt:lpstr>Border Issues</vt:lpstr>
    </vt:vector>
  </TitlesOfParts>
  <Company>Toronto Prep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Geopolitics</dc:title>
  <dc:creator>Jody Michael Robinson</dc:creator>
  <cp:lastModifiedBy>Jody Michael Robinson</cp:lastModifiedBy>
  <cp:revision>10</cp:revision>
  <dcterms:created xsi:type="dcterms:W3CDTF">2014-11-19T19:04:48Z</dcterms:created>
  <dcterms:modified xsi:type="dcterms:W3CDTF">2014-11-20T14:58:40Z</dcterms:modified>
</cp:coreProperties>
</file>